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6" name="Body Level One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act information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he Royal Danish Playhouse, a modern waterfront building in Copenhagen, viewed from the harbor at sunset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8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9" name="Attribution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Royal Danish Playhouse, a modern waterfront building in Copenhagen, viewed from the harbor at sunset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The Black Diamond, a modern waterfront extension to the Royal Danish Library building in Copenhagen, lit up at night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Suspension bridge over water at sunset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erial photo of the Circle Bridge, a modern pedestrian bridge in Copenhagen with five circular platforms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penhagen Opera House lit up at night and viewed from across the water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6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36" name="Body Level One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7" name="Author and Date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8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48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6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0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72" name="Author and Date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3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4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ection Title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3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93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50800">
            <a:solidFill>
              <a:srgbClr val="4A4A4B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 Title</a:t>
            </a:r>
          </a:p>
        </p:txBody>
      </p:sp>
      <p:sp>
        <p:nvSpPr>
          <p:cNvPr id="10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froom/project1_group3.git" TargetMode="External"/><Relationship Id="rId3" Type="http://schemas.openxmlformats.org/officeDocument/2006/relationships/hyperlink" Target="https://github.com/Dfroom/project1_group3/tree/97f4efcc144d6bc73965ba1a0ce73b6d46f836fb/Project%20Tableau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asal Amro, Prathan banga, daniel Froom, and Suleiman abdul sama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82930">
              <a:defRPr sz="2125">
                <a:solidFill>
                  <a:srgbClr val="FFFFFF"/>
                </a:solidFill>
              </a:defRPr>
            </a:lvl1pPr>
          </a:lstStyle>
          <a:p>
            <a:pPr/>
            <a:r>
              <a:t>Nasal Amro, Prathan banga, daniel Froom, and Suleiman abdul samad</a:t>
            </a:r>
          </a:p>
        </p:txBody>
      </p:sp>
      <p:sp>
        <p:nvSpPr>
          <p:cNvPr id="175" name="Power &amp; GDP- a link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2C3C6"/>
                </a:solidFill>
              </a:defRPr>
            </a:lvl1pPr>
          </a:lstStyle>
          <a:p>
            <a:pPr/>
            <a:r>
              <a:t>Power &amp; GDP- a link?</a:t>
            </a:r>
          </a:p>
        </p:txBody>
      </p:sp>
      <p:sp>
        <p:nvSpPr>
          <p:cNvPr id="176" name="Project 1 - Group 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Project 1 - Group 3</a:t>
            </a:r>
          </a:p>
        </p:txBody>
      </p:sp>
      <p:sp>
        <p:nvSpPr>
          <p:cNvPr id="177" name="Photo credit- NASA"/>
          <p:cNvSpPr txBox="1"/>
          <p:nvPr/>
        </p:nvSpPr>
        <p:spPr>
          <a:xfrm>
            <a:off x="20238988" y="12982070"/>
            <a:ext cx="3915919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>
            <a:lvl1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lvl1pPr>
          </a:lstStyle>
          <a:p>
            <a:pPr/>
            <a:r>
              <a:t>Photo credit- NASA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uspension bridge over water at sunset" descr="Suspension bridge over water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6425" y="4199584"/>
            <a:ext cx="12217400" cy="5316832"/>
          </a:xfrm>
          <a:prstGeom prst="rect">
            <a:avLst/>
          </a:prstGeom>
        </p:spPr>
      </p:pic>
      <p:sp>
        <p:nvSpPr>
          <p:cNvPr id="207" name="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Correlation</a:t>
            </a:r>
          </a:p>
        </p:txBody>
      </p:sp>
      <p:sp>
        <p:nvSpPr>
          <p:cNvPr id="208" name="A correlation of 0.756 indicates a high level of correlation between the electrical production of a State and its’ GDP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pc="-39" sz="3916"/>
            </a:lvl1pPr>
          </a:lstStyle>
          <a:p>
            <a:pPr/>
            <a:r>
              <a:t>A correlation of 0.756 indicates a high level of correlation between the electrical production of a State and its’ GDP.</a:t>
            </a:r>
          </a:p>
        </p:txBody>
      </p:sp>
      <p:sp>
        <p:nvSpPr>
          <p:cNvPr id="209" name="Group 3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3</a:t>
            </a:r>
          </a:p>
        </p:txBody>
      </p:sp>
      <p:pic>
        <p:nvPicPr>
          <p:cNvPr id="210" name="visualization.png" descr="visualiz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7476" y="9781776"/>
            <a:ext cx="3896152" cy="367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about the rest of the worl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the rest of the world?</a:t>
            </a:r>
          </a:p>
        </p:txBody>
      </p:sp>
      <p:sp>
        <p:nvSpPr>
          <p:cNvPr id="213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pPr/>
            <a:r>
              <a:t>Group 3</a:t>
            </a:r>
          </a:p>
        </p:txBody>
      </p:sp>
      <p:grpSp>
        <p:nvGrpSpPr>
          <p:cNvPr id="216" name="Image Gallery"/>
          <p:cNvGrpSpPr/>
          <p:nvPr/>
        </p:nvGrpSpPr>
        <p:grpSpPr>
          <a:xfrm>
            <a:off x="4818585" y="3529426"/>
            <a:ext cx="14746830" cy="8610321"/>
            <a:chOff x="0" y="0"/>
            <a:chExt cx="14746828" cy="8610320"/>
          </a:xfrm>
        </p:grpSpPr>
        <p:pic>
          <p:nvPicPr>
            <p:cNvPr id="214" name="korea_night.jpeg" descr="korea_night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5178" r="0" b="25178"/>
            <a:stretch>
              <a:fillRect/>
            </a:stretch>
          </p:blipFill>
          <p:spPr>
            <a:xfrm>
              <a:off x="0" y="0"/>
              <a:ext cx="14746829" cy="803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Can anyone tell us what we are looking at?"/>
            <p:cNvSpPr/>
            <p:nvPr/>
          </p:nvSpPr>
          <p:spPr>
            <a:xfrm>
              <a:off x="0" y="8115020"/>
              <a:ext cx="1474682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Can anyone tell us what we are looking at?</a:t>
              </a:r>
            </a:p>
          </p:txBody>
        </p:sp>
      </p:grpSp>
      <p:sp>
        <p:nvSpPr>
          <p:cNvPr id="217" name="Photo Credit NASA"/>
          <p:cNvSpPr txBox="1"/>
          <p:nvPr/>
        </p:nvSpPr>
        <p:spPr>
          <a:xfrm>
            <a:off x="16776662" y="11662705"/>
            <a:ext cx="273342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Photo Credit NASA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hank you Daniel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Daniel!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222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223" name="Github: https://github.com/Dfroom/project1_group3.gi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Github: </a:t>
            </a:r>
            <a:r>
              <a:rPr u="sng">
                <a:hlinkClick r:id="rId2" invalidUrl="" action="" tgtFrame="" tooltip="" history="1" highlightClick="0" endSnd="0"/>
              </a:rPr>
              <a:t>https://github.com/Dfroom/project1_group3.git</a:t>
            </a:r>
          </a:p>
          <a:p>
            <a:pPr/>
            <a:r>
              <a:t>Tableau: </a:t>
            </a:r>
            <a:r>
              <a:rPr u="sng">
                <a:hlinkClick r:id="rId3" invalidUrl="" action="" tgtFrame="" tooltip="" history="1" highlightClick="0" endSnd="0"/>
              </a:rPr>
              <a:t>https://github.com/Dfroom/project1_group3/tree/97f4efcc144d6bc73965ba1a0ce73b6d46f836fb/Project%20Tableau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hank You!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Thank You!</a:t>
            </a:r>
          </a:p>
          <a:p>
            <a:pPr>
              <a:lnSpc>
                <a:spcPct val="150000"/>
              </a:lnSpc>
              <a:defRPr spc="-50" sz="5000"/>
            </a:pPr>
            <a:r>
              <a:t>It wouldn’t be much of a presentation without an audience…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180" name="Group 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181" name="Is there a link between electricity production and GDP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there a link between electricity production and GDP?</a:t>
            </a:r>
          </a:p>
          <a:p>
            <a:pPr/>
            <a:r>
              <a:t>This fascinating question explores the links between power consumption, development, and economic productivity. </a:t>
            </a:r>
          </a:p>
          <a:p>
            <a:pPr/>
            <a:r>
              <a:t>We attempt to use financial programming to answer this question, and explore the relationship between electrical production and GDP. </a:t>
            </a:r>
          </a:p>
        </p:txBody>
      </p:sp>
      <p:grpSp>
        <p:nvGrpSpPr>
          <p:cNvPr id="184" name="Image Gallery"/>
          <p:cNvGrpSpPr/>
          <p:nvPr/>
        </p:nvGrpSpPr>
        <p:grpSpPr>
          <a:xfrm>
            <a:off x="12193885" y="4965700"/>
            <a:ext cx="10412115" cy="6248400"/>
            <a:chOff x="0" y="0"/>
            <a:chExt cx="10412114" cy="6248400"/>
          </a:xfrm>
        </p:grpSpPr>
        <p:pic>
          <p:nvPicPr>
            <p:cNvPr id="182" name="nile_night_space.jpeg" descr="nile_night_space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031" r="0" b="9031"/>
            <a:stretch>
              <a:fillRect/>
            </a:stretch>
          </p:blipFill>
          <p:spPr>
            <a:xfrm>
              <a:off x="0" y="0"/>
              <a:ext cx="10412115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Nile River at night. Image credit: NASA"/>
            <p:cNvSpPr/>
            <p:nvPr/>
          </p:nvSpPr>
          <p:spPr>
            <a:xfrm>
              <a:off x="0" y="5753100"/>
              <a:ext cx="10412115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Nile River at night. Image credit: NASA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ank you Nasef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Nasef!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IA - US Energy Information Administrati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EIA - US Energy Information Administration</a:t>
            </a:r>
          </a:p>
          <a:p>
            <a:pPr/>
            <a:r>
              <a:t>BEA - US Bureau of Economic Analysis</a:t>
            </a:r>
          </a:p>
          <a:p>
            <a:pPr/>
            <a:r>
              <a:t>Tableau</a:t>
            </a:r>
          </a:p>
          <a:p>
            <a:pPr/>
            <a:r>
              <a:t>Pandas, Numpy, and Altair Libraries</a:t>
            </a:r>
          </a:p>
        </p:txBody>
      </p:sp>
      <p:pic>
        <p:nvPicPr>
          <p:cNvPr id="189" name="iStock-1286642964.jpg" descr="iStock-1286642964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313" t="0" r="20313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190" name="Data Sources and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Sources and Methods</a:t>
            </a:r>
          </a:p>
        </p:txBody>
      </p:sp>
      <p:sp>
        <p:nvSpPr>
          <p:cNvPr id="191" name="Group 3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hank you Suleiman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Suleiman!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4A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id we find a Link?"/>
          <p:cNvSpPr txBox="1"/>
          <p:nvPr>
            <p:ph type="title"/>
          </p:nvPr>
        </p:nvSpPr>
        <p:spPr>
          <a:xfrm>
            <a:off x="1718557" y="5410200"/>
            <a:ext cx="20929601" cy="2540000"/>
          </a:xfrm>
          <a:prstGeom prst="rect">
            <a:avLst/>
          </a:prstGeom>
        </p:spPr>
        <p:txBody>
          <a:bodyPr/>
          <a:lstStyle/>
          <a:p>
            <a:pPr/>
            <a:r>
              <a:t>Did we find a Link?</a:t>
            </a:r>
          </a:p>
        </p:txBody>
      </p:sp>
      <p:sp>
        <p:nvSpPr>
          <p:cNvPr id="196" name="Let’s have a look at hvPlot &amp; Tableau"/>
          <p:cNvSpPr txBox="1"/>
          <p:nvPr/>
        </p:nvSpPr>
        <p:spPr>
          <a:xfrm>
            <a:off x="1688279" y="7387319"/>
            <a:ext cx="106597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Let’s have a look at hvPlot &amp; Tableau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clickEffect" presetSubtype="0" presetID="32" grpId="3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196" grpId="2"/>
      <p:bldP build="whole" bldLvl="1" animBg="1" rev="0" advAuto="0" spid="196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Image Gallery"/>
          <p:cNvGrpSpPr/>
          <p:nvPr/>
        </p:nvGrpSpPr>
        <p:grpSpPr>
          <a:xfrm>
            <a:off x="178513" y="265169"/>
            <a:ext cx="24026973" cy="13671503"/>
            <a:chOff x="0" y="0"/>
            <a:chExt cx="24026972" cy="13671501"/>
          </a:xfrm>
        </p:grpSpPr>
        <p:pic>
          <p:nvPicPr>
            <p:cNvPr id="198" name="Electricity Generated by Year.png" descr="Electricity Generated by Yea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355676" y="0"/>
              <a:ext cx="19315620" cy="13100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Caption"/>
            <p:cNvSpPr/>
            <p:nvPr/>
          </p:nvSpPr>
          <p:spPr>
            <a:xfrm>
              <a:off x="0" y="13176201"/>
              <a:ext cx="24026973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ank you Pratham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Pratham!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RREL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CORRELATION</a:t>
            </a:r>
          </a:p>
          <a:p>
            <a:pPr>
              <a:defRPr spc="-45" sz="4500"/>
            </a:pPr>
            <a:r>
              <a:t>Featuring Altair- Our new library.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